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1" r:id="rId3"/>
    <p:sldId id="284" r:id="rId4"/>
    <p:sldId id="272" r:id="rId5"/>
    <p:sldId id="273" r:id="rId6"/>
    <p:sldId id="274" r:id="rId7"/>
    <p:sldId id="285" r:id="rId8"/>
    <p:sldId id="275" r:id="rId9"/>
    <p:sldId id="276" r:id="rId10"/>
    <p:sldId id="286" r:id="rId11"/>
    <p:sldId id="295" r:id="rId12"/>
    <p:sldId id="289" r:id="rId13"/>
    <p:sldId id="288" r:id="rId14"/>
    <p:sldId id="290" r:id="rId15"/>
    <p:sldId id="296" r:id="rId16"/>
    <p:sldId id="291" r:id="rId17"/>
    <p:sldId id="297" r:id="rId18"/>
    <p:sldId id="292" r:id="rId19"/>
    <p:sldId id="293" r:id="rId20"/>
    <p:sldId id="294"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29" autoAdjust="0"/>
    <p:restoredTop sz="98224" autoAdjust="0"/>
  </p:normalViewPr>
  <p:slideViewPr>
    <p:cSldViewPr>
      <p:cViewPr>
        <p:scale>
          <a:sx n="60" d="100"/>
          <a:sy n="60" d="100"/>
        </p:scale>
        <p:origin x="-1608" y="-3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emf"/><Relationship Id="rId4" Type="http://schemas.openxmlformats.org/officeDocument/2006/relationships/image" Target="../media/image23.emf"/></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Solidification of Weld </a:t>
            </a:r>
            <a:r>
              <a:rPr lang="en-US" b="1" dirty="0" smtClean="0"/>
              <a:t>Metal II</a:t>
            </a:r>
            <a:br>
              <a:rPr lang="en-US" b="1" dirty="0" smtClean="0"/>
            </a:br>
            <a:endParaRPr lang="en-US" dirty="0"/>
          </a:p>
        </p:txBody>
      </p:sp>
      <p:sp>
        <p:nvSpPr>
          <p:cNvPr id="3" name="Subtitle 2"/>
          <p:cNvSpPr>
            <a:spLocks noGrp="1"/>
          </p:cNvSpPr>
          <p:nvPr>
            <p:ph type="subTitle" idx="1"/>
          </p:nvPr>
        </p:nvSpPr>
        <p:spPr/>
        <p:txBody>
          <a:bodyPr/>
          <a:lstStyle/>
          <a:p>
            <a:r>
              <a:rPr lang="en-US" dirty="0" smtClean="0"/>
              <a:t>Lecture 11</a:t>
            </a:r>
            <a:endParaRPr lang="en-US" dirty="0"/>
          </a:p>
        </p:txBody>
      </p:sp>
    </p:spTree>
    <p:extLst>
      <p:ext uri="{BB962C8B-B14F-4D97-AF65-F5344CB8AC3E}">
        <p14:creationId xmlns:p14="http://schemas.microsoft.com/office/powerpoint/2010/main" val="17583523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b="1" dirty="0"/>
              <a:t>Solidification Rate</a:t>
            </a:r>
            <a:br>
              <a:rPr lang="en-US" b="1" dirty="0"/>
            </a:br>
            <a:endParaRPr lang="en-US" dirty="0"/>
          </a:p>
        </p:txBody>
      </p:sp>
      <p:sp>
        <p:nvSpPr>
          <p:cNvPr id="3" name="Content Placeholder 2"/>
          <p:cNvSpPr>
            <a:spLocks noGrp="1"/>
          </p:cNvSpPr>
          <p:nvPr>
            <p:ph idx="1"/>
          </p:nvPr>
        </p:nvSpPr>
        <p:spPr>
          <a:xfrm>
            <a:off x="0" y="533400"/>
            <a:ext cx="9296400" cy="6324600"/>
          </a:xfrm>
        </p:spPr>
        <p:txBody>
          <a:bodyPr>
            <a:normAutofit lnSpcReduction="10000"/>
          </a:bodyPr>
          <a:lstStyle/>
          <a:p>
            <a:pPr marL="0" indent="0">
              <a:buNone/>
            </a:pPr>
            <a:r>
              <a:rPr lang="en-US" sz="2400" dirty="0" smtClean="0"/>
              <a:t>-</a:t>
            </a:r>
            <a:r>
              <a:rPr lang="en-US" sz="2400" u="sng" dirty="0" smtClean="0">
                <a:solidFill>
                  <a:srgbClr val="FF0000"/>
                </a:solidFill>
              </a:rPr>
              <a:t>The </a:t>
            </a:r>
            <a:r>
              <a:rPr lang="en-US" sz="2400" u="sng" dirty="0">
                <a:solidFill>
                  <a:srgbClr val="FF0000"/>
                </a:solidFill>
              </a:rPr>
              <a:t>solidification of weld metal takes place in three </a:t>
            </a:r>
            <a:r>
              <a:rPr lang="en-US" sz="2400" u="sng" dirty="0" smtClean="0">
                <a:solidFill>
                  <a:srgbClr val="FF0000"/>
                </a:solidFill>
              </a:rPr>
              <a:t>stages: a</a:t>
            </a:r>
            <a:r>
              <a:rPr lang="en-US" sz="2400" u="sng" dirty="0">
                <a:solidFill>
                  <a:srgbClr val="FF0000"/>
                </a:solidFill>
              </a:rPr>
              <a:t>) reduction </a:t>
            </a:r>
            <a:r>
              <a:rPr lang="en-US" sz="2400" u="sng" dirty="0" smtClean="0">
                <a:solidFill>
                  <a:srgbClr val="FF0000"/>
                </a:solidFill>
              </a:rPr>
              <a:t>in temperature </a:t>
            </a:r>
            <a:r>
              <a:rPr lang="en-US" sz="2400" u="sng" dirty="0">
                <a:solidFill>
                  <a:srgbClr val="FF0000"/>
                </a:solidFill>
              </a:rPr>
              <a:t>of liquid metal, b) liquid to solid state transformation and c) </a:t>
            </a:r>
            <a:r>
              <a:rPr lang="en-US" sz="2400" u="sng" dirty="0" smtClean="0">
                <a:solidFill>
                  <a:srgbClr val="FF0000"/>
                </a:solidFill>
              </a:rPr>
              <a:t>finally reduction </a:t>
            </a:r>
            <a:r>
              <a:rPr lang="en-US" sz="2400" u="sng" dirty="0">
                <a:solidFill>
                  <a:srgbClr val="FF0000"/>
                </a:solidFill>
              </a:rPr>
              <a:t>in temperature of solid metal up to room temperature</a:t>
            </a:r>
            <a:r>
              <a:rPr lang="en-US" sz="2400" u="sng" dirty="0" smtClean="0">
                <a:solidFill>
                  <a:srgbClr val="FF0000"/>
                </a:solidFill>
              </a:rPr>
              <a:t>.</a:t>
            </a:r>
          </a:p>
          <a:p>
            <a:pPr marL="0" indent="0">
              <a:buNone/>
            </a:pPr>
            <a:endParaRPr lang="en-US" sz="2400" dirty="0"/>
          </a:p>
          <a:p>
            <a:pPr marL="0" indent="0">
              <a:buNone/>
            </a:pPr>
            <a:r>
              <a:rPr lang="en-US" sz="2400" dirty="0" smtClean="0"/>
              <a:t>-Solidification </a:t>
            </a:r>
            <a:r>
              <a:rPr lang="en-US" sz="2400" dirty="0"/>
              <a:t>time is </a:t>
            </a:r>
            <a:r>
              <a:rPr lang="en-US" sz="2400" dirty="0" smtClean="0"/>
              <a:t>the time </a:t>
            </a:r>
            <a:r>
              <a:rPr lang="en-US" sz="2400" dirty="0"/>
              <a:t>interval between start to end of </a:t>
            </a:r>
            <a:r>
              <a:rPr lang="en-US" sz="2400" dirty="0" smtClean="0"/>
              <a:t>solidification depends </a:t>
            </a:r>
            <a:r>
              <a:rPr lang="en-US" sz="2400" dirty="0"/>
              <a:t>on the cooling rate</a:t>
            </a:r>
            <a:r>
              <a:rPr lang="en-US" sz="2400" dirty="0" smtClean="0"/>
              <a:t>.</a:t>
            </a:r>
          </a:p>
          <a:p>
            <a:pPr marL="0" indent="0">
              <a:buNone/>
            </a:pPr>
            <a:endParaRPr lang="en-US" sz="2400" dirty="0" smtClean="0"/>
          </a:p>
          <a:p>
            <a:pPr marL="0" indent="0">
              <a:buNone/>
            </a:pPr>
            <a:r>
              <a:rPr lang="en-US" sz="2400" dirty="0" smtClean="0"/>
              <a:t>-</a:t>
            </a:r>
            <a:r>
              <a:rPr lang="en-US" sz="2400" u="sng" dirty="0" smtClean="0"/>
              <a:t>Solidification </a:t>
            </a:r>
            <a:r>
              <a:rPr lang="en-US" sz="2400" u="sng" dirty="0"/>
              <a:t>time </a:t>
            </a:r>
            <a:r>
              <a:rPr lang="en-US" sz="2400" u="sng" dirty="0" smtClean="0"/>
              <a:t>affects </a:t>
            </a:r>
            <a:r>
              <a:rPr lang="en-US" sz="2400" u="sng" dirty="0"/>
              <a:t>the structure, properties and response to the heat </a:t>
            </a:r>
            <a:r>
              <a:rPr lang="en-US" sz="2400" u="sng" dirty="0" smtClean="0"/>
              <a:t>treatment of </a:t>
            </a:r>
            <a:r>
              <a:rPr lang="en-US" sz="2400" u="sng" dirty="0"/>
              <a:t>weld metal. It can be calculated using following </a:t>
            </a:r>
            <a:r>
              <a:rPr lang="en-US" sz="2400" u="sng" dirty="0" smtClean="0"/>
              <a:t>equation</a:t>
            </a:r>
            <a:r>
              <a:rPr lang="en-US" sz="2400" dirty="0" smtClean="0"/>
              <a:t>:</a:t>
            </a:r>
          </a:p>
          <a:p>
            <a:pPr marL="0" indent="0">
              <a:buNone/>
            </a:pPr>
            <a:endParaRPr lang="en-US" sz="2400" dirty="0" smtClean="0"/>
          </a:p>
          <a:p>
            <a:pPr marL="0" indent="0">
              <a:buNone/>
            </a:pPr>
            <a:endParaRPr lang="en-US" sz="2400" dirty="0" smtClean="0"/>
          </a:p>
          <a:p>
            <a:pPr marL="0" indent="0">
              <a:buNone/>
            </a:pPr>
            <a:r>
              <a:rPr lang="en-US" sz="2400" dirty="0"/>
              <a:t>-Above equation indicates that solidification time is the function </a:t>
            </a:r>
            <a:r>
              <a:rPr lang="en-US" sz="2400" dirty="0" smtClean="0"/>
              <a:t>of net </a:t>
            </a:r>
            <a:r>
              <a:rPr lang="en-US" sz="2400" dirty="0"/>
              <a:t>heat </a:t>
            </a:r>
            <a:r>
              <a:rPr lang="en-US" sz="2400" dirty="0" smtClean="0"/>
              <a:t>input (Q), </a:t>
            </a:r>
            <a:r>
              <a:rPr lang="en-US" sz="2400" dirty="0"/>
              <a:t>initial </a:t>
            </a:r>
            <a:r>
              <a:rPr lang="en-US" sz="2400" dirty="0" smtClean="0"/>
              <a:t>plate temp.(to), latent </a:t>
            </a:r>
            <a:r>
              <a:rPr lang="en-US" sz="2400" dirty="0"/>
              <a:t>heat of fusion (L</a:t>
            </a:r>
            <a:r>
              <a:rPr lang="en-US" sz="2400" dirty="0" smtClean="0"/>
              <a:t>), thermal </a:t>
            </a:r>
            <a:r>
              <a:rPr lang="en-US" sz="2400" dirty="0"/>
              <a:t>conductivity (k), volumetric specific heat  </a:t>
            </a:r>
            <a:r>
              <a:rPr lang="en-US" sz="2400" dirty="0" smtClean="0"/>
              <a:t>(</a:t>
            </a:r>
            <a:r>
              <a:rPr lang="el-GR" sz="3400" dirty="0" smtClean="0"/>
              <a:t>ᵨ</a:t>
            </a:r>
            <a:r>
              <a:rPr lang="en-US" sz="2400" dirty="0" smtClean="0"/>
              <a:t> c )    and </a:t>
            </a:r>
            <a:r>
              <a:rPr lang="en-US" sz="2400" dirty="0"/>
              <a:t>melting point (tm). </a:t>
            </a:r>
          </a:p>
          <a:p>
            <a:pPr marL="0" indent="0">
              <a:buNone/>
            </a:pPr>
            <a:endParaRPr lang="en-US" sz="2400" dirty="0"/>
          </a:p>
          <a:p>
            <a:pPr marL="0" indent="0">
              <a:buNone/>
            </a:pPr>
            <a:endParaRPr lang="en-US" sz="2400" dirty="0" smtClean="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6198" b="50000"/>
          <a:stretch/>
        </p:blipFill>
        <p:spPr bwMode="auto">
          <a:xfrm>
            <a:off x="1676400" y="4522178"/>
            <a:ext cx="4796641" cy="586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08090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1552575" y="242888"/>
            <a:ext cx="6172200" cy="1447800"/>
          </a:xfrm>
        </p:spPr>
        <p:txBody>
          <a:bodyPr/>
          <a:lstStyle/>
          <a:p>
            <a:r>
              <a:rPr lang="en-US" altLang="en-US" dirty="0" smtClean="0"/>
              <a:t>Heating Curve for a Pure Metal </a:t>
            </a:r>
          </a:p>
        </p:txBody>
      </p:sp>
      <p:pic>
        <p:nvPicPr>
          <p:cNvPr id="4198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522663" y="3190875"/>
            <a:ext cx="5614987" cy="352901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Lst>
        </p:spPr>
      </p:pic>
      <p:pic>
        <p:nvPicPr>
          <p:cNvPr id="41988" name="Picture 4" descr="nu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067300"/>
            <a:ext cx="2266950"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1662113"/>
            <a:ext cx="693420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990" name="Rectangle 4"/>
          <p:cNvSpPr>
            <a:spLocks noChangeArrowheads="1"/>
          </p:cNvSpPr>
          <p:nvPr/>
        </p:nvSpPr>
        <p:spPr bwMode="auto">
          <a:xfrm>
            <a:off x="3874694" y="3810000"/>
            <a:ext cx="1838325"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b="1" dirty="0" err="1" smtClean="0"/>
              <a:t>Ql</a:t>
            </a:r>
            <a:r>
              <a:rPr lang="en-US" altLang="en-US" b="1" dirty="0" smtClean="0"/>
              <a:t> </a:t>
            </a:r>
            <a:r>
              <a:rPr lang="en-US" altLang="en-US" b="1" dirty="0"/>
              <a:t>= M * Delta </a:t>
            </a:r>
            <a:r>
              <a:rPr lang="en-US" altLang="en-US" b="1" dirty="0" smtClean="0"/>
              <a:t>H</a:t>
            </a:r>
          </a:p>
          <a:p>
            <a:r>
              <a:rPr lang="en-US" altLang="en-US" sz="1400" b="1" i="1" dirty="0" smtClean="0">
                <a:cs typeface="+mj-cs"/>
              </a:rPr>
              <a:t>Delta H=H3-H2</a:t>
            </a:r>
            <a:endParaRPr lang="en-US" altLang="en-US" sz="1400" b="1" i="1" dirty="0">
              <a:cs typeface="+mj-cs"/>
            </a:endParaRPr>
          </a:p>
          <a:p>
            <a:endParaRPr lang="en-US" altLang="en-US" dirty="0" smtClean="0"/>
          </a:p>
          <a:p>
            <a:endParaRPr lang="en-US" altLang="en-US" dirty="0"/>
          </a:p>
        </p:txBody>
      </p:sp>
      <p:sp>
        <p:nvSpPr>
          <p:cNvPr id="41991" name="Rectangle 5"/>
          <p:cNvSpPr>
            <a:spLocks noChangeArrowheads="1"/>
          </p:cNvSpPr>
          <p:nvPr/>
        </p:nvSpPr>
        <p:spPr bwMode="auto">
          <a:xfrm>
            <a:off x="2085109" y="5909893"/>
            <a:ext cx="2236518"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b="1" dirty="0" smtClean="0"/>
              <a:t>Qs </a:t>
            </a:r>
            <a:r>
              <a:rPr lang="en-US" altLang="en-US" b="1" dirty="0"/>
              <a:t>= M * C * Delta </a:t>
            </a:r>
            <a:r>
              <a:rPr lang="en-US" altLang="en-US" b="1" dirty="0" smtClean="0"/>
              <a:t>T</a:t>
            </a:r>
          </a:p>
          <a:p>
            <a:r>
              <a:rPr lang="en-US" altLang="en-US" sz="1400" b="1" i="1" dirty="0">
                <a:cs typeface="+mj-cs"/>
              </a:rPr>
              <a:t>Delta </a:t>
            </a:r>
            <a:r>
              <a:rPr lang="en-US" altLang="en-US" sz="1400" b="1" i="1" dirty="0" smtClean="0">
                <a:cs typeface="+mj-cs"/>
              </a:rPr>
              <a:t>T=T2-T1</a:t>
            </a:r>
            <a:endParaRPr lang="en-US" altLang="en-US" sz="1400" b="1" i="1" dirty="0">
              <a:cs typeface="+mj-cs"/>
            </a:endParaRPr>
          </a:p>
          <a:p>
            <a:endParaRPr lang="en-US" altLang="en-US" dirty="0"/>
          </a:p>
        </p:txBody>
      </p:sp>
      <p:sp>
        <p:nvSpPr>
          <p:cNvPr id="3" name="TextBox 2"/>
          <p:cNvSpPr txBox="1"/>
          <p:nvPr/>
        </p:nvSpPr>
        <p:spPr>
          <a:xfrm>
            <a:off x="3344883" y="6410282"/>
            <a:ext cx="457200" cy="369332"/>
          </a:xfrm>
          <a:prstGeom prst="rect">
            <a:avLst/>
          </a:prstGeom>
          <a:noFill/>
        </p:spPr>
        <p:txBody>
          <a:bodyPr wrap="square" rtlCol="1">
            <a:spAutoFit/>
          </a:bodyPr>
          <a:lstStyle/>
          <a:p>
            <a:r>
              <a:rPr lang="en-US" dirty="0" smtClean="0">
                <a:solidFill>
                  <a:srgbClr val="FF0000"/>
                </a:solidFill>
              </a:rPr>
              <a:t>1</a:t>
            </a:r>
            <a:endParaRPr lang="ar-IQ" dirty="0">
              <a:solidFill>
                <a:srgbClr val="FF0000"/>
              </a:solidFill>
            </a:endParaRPr>
          </a:p>
        </p:txBody>
      </p:sp>
      <p:sp>
        <p:nvSpPr>
          <p:cNvPr id="10" name="TextBox 9"/>
          <p:cNvSpPr txBox="1"/>
          <p:nvPr/>
        </p:nvSpPr>
        <p:spPr>
          <a:xfrm>
            <a:off x="4141518" y="5450722"/>
            <a:ext cx="457200" cy="369332"/>
          </a:xfrm>
          <a:prstGeom prst="rect">
            <a:avLst/>
          </a:prstGeom>
          <a:noFill/>
        </p:spPr>
        <p:txBody>
          <a:bodyPr wrap="square" rtlCol="1">
            <a:spAutoFit/>
          </a:bodyPr>
          <a:lstStyle/>
          <a:p>
            <a:r>
              <a:rPr lang="en-US" dirty="0" smtClean="0">
                <a:solidFill>
                  <a:srgbClr val="FF0000"/>
                </a:solidFill>
              </a:rPr>
              <a:t>2</a:t>
            </a:r>
            <a:endParaRPr lang="ar-IQ" dirty="0">
              <a:solidFill>
                <a:srgbClr val="FF0000"/>
              </a:solidFill>
            </a:endParaRPr>
          </a:p>
        </p:txBody>
      </p:sp>
      <p:sp>
        <p:nvSpPr>
          <p:cNvPr id="11" name="TextBox 10"/>
          <p:cNvSpPr txBox="1"/>
          <p:nvPr/>
        </p:nvSpPr>
        <p:spPr>
          <a:xfrm>
            <a:off x="5110162" y="5450722"/>
            <a:ext cx="457200" cy="369332"/>
          </a:xfrm>
          <a:prstGeom prst="rect">
            <a:avLst/>
          </a:prstGeom>
          <a:noFill/>
        </p:spPr>
        <p:txBody>
          <a:bodyPr wrap="square" rtlCol="1">
            <a:spAutoFit/>
          </a:bodyPr>
          <a:lstStyle/>
          <a:p>
            <a:r>
              <a:rPr lang="en-US" dirty="0" smtClean="0">
                <a:solidFill>
                  <a:srgbClr val="FF0000"/>
                </a:solidFill>
              </a:rPr>
              <a:t>3</a:t>
            </a:r>
            <a:endParaRPr lang="ar-IQ" dirty="0">
              <a:solidFill>
                <a:srgbClr val="FF0000"/>
              </a:solidFill>
            </a:endParaRPr>
          </a:p>
        </p:txBody>
      </p:sp>
      <p:cxnSp>
        <p:nvCxnSpPr>
          <p:cNvPr id="4" name="Straight Arrow Connector 3"/>
          <p:cNvCxnSpPr/>
          <p:nvPr/>
        </p:nvCxnSpPr>
        <p:spPr>
          <a:xfrm flipH="1" flipV="1">
            <a:off x="2971800" y="3276600"/>
            <a:ext cx="1398318" cy="306418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5257800" y="3137595"/>
            <a:ext cx="1138238" cy="2081213"/>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7924800" y="3072281"/>
            <a:ext cx="533400" cy="1042519"/>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40478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Solidification Rate</a:t>
            </a:r>
            <a:br>
              <a:rPr lang="en-US" dirty="0"/>
            </a:br>
            <a:endParaRPr lang="ar-IQ" dirty="0"/>
          </a:p>
        </p:txBody>
      </p:sp>
      <p:sp>
        <p:nvSpPr>
          <p:cNvPr id="4" name="Rectangle 3"/>
          <p:cNvSpPr/>
          <p:nvPr/>
        </p:nvSpPr>
        <p:spPr>
          <a:xfrm>
            <a:off x="152400" y="967730"/>
            <a:ext cx="8534400" cy="6155531"/>
          </a:xfrm>
          <a:prstGeom prst="rect">
            <a:avLst/>
          </a:prstGeom>
        </p:spPr>
        <p:txBody>
          <a:bodyPr wrap="square">
            <a:spAutoFit/>
          </a:bodyPr>
          <a:lstStyle/>
          <a:p>
            <a:r>
              <a:rPr lang="en-US" u="sng" dirty="0"/>
              <a:t>-</a:t>
            </a:r>
            <a:r>
              <a:rPr lang="en-US" sz="2000" u="sng" dirty="0">
                <a:solidFill>
                  <a:srgbClr val="FF0000"/>
                </a:solidFill>
              </a:rPr>
              <a:t>An increase in net heat input (with increase in welding current / arc voltage or reduction in welding speed) increases the solidification time and allows each phase to grow to a large extent which in turn results in coarse-grained structure of weld metal which in turn adversely affects the mechanical properties </a:t>
            </a:r>
            <a:r>
              <a:rPr lang="en-US" sz="2000" u="sng" dirty="0" smtClean="0">
                <a:solidFill>
                  <a:srgbClr val="FF0000"/>
                </a:solidFill>
              </a:rPr>
              <a:t>.</a:t>
            </a:r>
          </a:p>
          <a:p>
            <a:endParaRPr lang="en-US" u="sng" dirty="0">
              <a:solidFill>
                <a:srgbClr val="FF0000"/>
              </a:solidFill>
            </a:endParaRPr>
          </a:p>
          <a:p>
            <a:r>
              <a:rPr lang="en-US" sz="2000" u="sng" dirty="0">
                <a:solidFill>
                  <a:srgbClr val="FF0000"/>
                </a:solidFill>
              </a:rPr>
              <a:t>Generally, centerline of the weld joint shows finer grain structure (Fig. 20.3) and better mechanical properties than those at fusion boundary primarily because of difference in solidification times. Micrographs indicate the coarser structure near the fusion boundary than the weld center.</a:t>
            </a:r>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smtClean="0"/>
              <a:t> </a:t>
            </a:r>
            <a:endParaRPr lang="en-US" dirty="0"/>
          </a:p>
          <a:p>
            <a:endParaRPr lang="en-US" dirty="0"/>
          </a:p>
          <a:p>
            <a:r>
              <a:rPr lang="en-US" dirty="0" smtClean="0"/>
              <a:t>-</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911600"/>
            <a:ext cx="8839200" cy="294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68713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066800"/>
          </a:xfrm>
        </p:spPr>
        <p:txBody>
          <a:bodyPr>
            <a:normAutofit fontScale="90000"/>
          </a:bodyPr>
          <a:lstStyle/>
          <a:p>
            <a:r>
              <a:rPr lang="en-US" b="1" dirty="0"/>
              <a:t>Solidification Rate</a:t>
            </a:r>
            <a:br>
              <a:rPr lang="en-US" b="1" dirty="0"/>
            </a:br>
            <a:endParaRPr lang="en-US" dirty="0"/>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838200"/>
            <a:ext cx="8839200" cy="5287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79955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258762"/>
          </a:xfrm>
        </p:spPr>
        <p:txBody>
          <a:bodyPr>
            <a:normAutofit fontScale="90000"/>
          </a:bodyPr>
          <a:lstStyle/>
          <a:p>
            <a:r>
              <a:rPr lang="en-US" b="1" dirty="0"/>
              <a:t>Residual </a:t>
            </a:r>
            <a:r>
              <a:rPr lang="en-US" b="1" dirty="0" smtClean="0"/>
              <a:t>Stresses- Definition  </a:t>
            </a:r>
            <a:endParaRPr lang="en-US" dirty="0"/>
          </a:p>
        </p:txBody>
      </p:sp>
      <p:sp>
        <p:nvSpPr>
          <p:cNvPr id="3" name="Content Placeholder 2"/>
          <p:cNvSpPr>
            <a:spLocks noGrp="1"/>
          </p:cNvSpPr>
          <p:nvPr>
            <p:ph idx="1"/>
          </p:nvPr>
        </p:nvSpPr>
        <p:spPr>
          <a:xfrm>
            <a:off x="0" y="457200"/>
            <a:ext cx="9067800" cy="6400800"/>
          </a:xfrm>
        </p:spPr>
        <p:txBody>
          <a:bodyPr>
            <a:normAutofit fontScale="92500"/>
          </a:bodyPr>
          <a:lstStyle/>
          <a:p>
            <a:pPr marL="0" indent="0">
              <a:buNone/>
            </a:pPr>
            <a:r>
              <a:rPr lang="en-US" dirty="0" smtClean="0"/>
              <a:t>-</a:t>
            </a:r>
            <a:r>
              <a:rPr lang="en-US" u="sng" dirty="0" smtClean="0">
                <a:solidFill>
                  <a:srgbClr val="FF0000"/>
                </a:solidFill>
              </a:rPr>
              <a:t>Residual stress are </a:t>
            </a:r>
            <a:r>
              <a:rPr lang="en-US" u="sng" dirty="0">
                <a:solidFill>
                  <a:srgbClr val="FF0000"/>
                </a:solidFill>
              </a:rPr>
              <a:t>locked-in </a:t>
            </a:r>
            <a:r>
              <a:rPr lang="en-US" u="sng" dirty="0" smtClean="0">
                <a:solidFill>
                  <a:srgbClr val="FF0000"/>
                </a:solidFill>
              </a:rPr>
              <a:t>stress  </a:t>
            </a:r>
            <a:r>
              <a:rPr lang="en-US" u="sng" dirty="0">
                <a:solidFill>
                  <a:srgbClr val="FF0000"/>
                </a:solidFill>
              </a:rPr>
              <a:t>present in the engineering </a:t>
            </a:r>
            <a:r>
              <a:rPr lang="en-US" u="sng" dirty="0" smtClean="0">
                <a:solidFill>
                  <a:srgbClr val="FF0000"/>
                </a:solidFill>
              </a:rPr>
              <a:t>components </a:t>
            </a:r>
            <a:r>
              <a:rPr lang="en-US" u="sng" dirty="0">
                <a:solidFill>
                  <a:srgbClr val="FF0000"/>
                </a:solidFill>
              </a:rPr>
              <a:t>as a result of manufacturing processes such as heat treatment, machining, mechanical deformation, casting, welding, coating </a:t>
            </a:r>
            <a:r>
              <a:rPr lang="en-US" u="sng" dirty="0" smtClean="0">
                <a:solidFill>
                  <a:srgbClr val="FF0000"/>
                </a:solidFill>
              </a:rPr>
              <a:t>etc.</a:t>
            </a:r>
          </a:p>
          <a:p>
            <a:pPr marL="0" indent="0">
              <a:buNone/>
            </a:pPr>
            <a:endParaRPr lang="en-US" u="sng" dirty="0" smtClean="0">
              <a:solidFill>
                <a:srgbClr val="FF0000"/>
              </a:solidFill>
            </a:endParaRPr>
          </a:p>
          <a:p>
            <a:pPr marL="0" indent="0">
              <a:buNone/>
            </a:pPr>
            <a:r>
              <a:rPr lang="en-US" dirty="0" smtClean="0"/>
              <a:t>-</a:t>
            </a:r>
            <a:r>
              <a:rPr lang="en-US" u="sng" dirty="0" smtClean="0">
                <a:solidFill>
                  <a:srgbClr val="FF0000"/>
                </a:solidFill>
              </a:rPr>
              <a:t>It is due to non-uniform volumetric change in metallic component</a:t>
            </a:r>
            <a:r>
              <a:rPr lang="en-US" dirty="0" smtClean="0"/>
              <a:t>. </a:t>
            </a:r>
          </a:p>
          <a:p>
            <a:endParaRPr lang="en-US" dirty="0"/>
          </a:p>
          <a:p>
            <a:pPr marL="0" indent="0">
              <a:buNone/>
            </a:pPr>
            <a:r>
              <a:rPr lang="en-US" dirty="0" smtClean="0"/>
              <a:t>-</a:t>
            </a:r>
            <a:r>
              <a:rPr lang="en-US" u="sng" dirty="0" smtClean="0"/>
              <a:t>However</a:t>
            </a:r>
            <a:r>
              <a:rPr lang="en-US" u="sng" dirty="0"/>
              <a:t>, maximum value of residual stresses </a:t>
            </a:r>
            <a:r>
              <a:rPr lang="en-US" u="sng" dirty="0">
                <a:solidFill>
                  <a:srgbClr val="FF0000"/>
                </a:solidFill>
              </a:rPr>
              <a:t>doesn’t exceed the </a:t>
            </a:r>
            <a:r>
              <a:rPr lang="en-US" u="sng" dirty="0" smtClean="0">
                <a:solidFill>
                  <a:srgbClr val="FF0000"/>
                </a:solidFill>
              </a:rPr>
              <a:t>elastic limit </a:t>
            </a:r>
            <a:r>
              <a:rPr lang="en-US" u="sng" dirty="0">
                <a:solidFill>
                  <a:srgbClr val="FF0000"/>
                </a:solidFill>
              </a:rPr>
              <a:t>of the metal because stresses higher than elastic limit leads to </a:t>
            </a:r>
            <a:r>
              <a:rPr lang="en-US" u="sng" dirty="0" smtClean="0">
                <a:solidFill>
                  <a:srgbClr val="FF0000"/>
                </a:solidFill>
              </a:rPr>
              <a:t>plastic deformation </a:t>
            </a:r>
            <a:r>
              <a:rPr lang="en-US" u="sng" dirty="0"/>
              <a:t>and thus residual stresses greater than elastic limit are </a:t>
            </a:r>
            <a:r>
              <a:rPr lang="en-US" u="sng" dirty="0" smtClean="0"/>
              <a:t>accommodated in </a:t>
            </a:r>
            <a:r>
              <a:rPr lang="en-US" u="sng" dirty="0"/>
              <a:t>the form of distortion of components. </a:t>
            </a:r>
            <a:r>
              <a:rPr lang="en-US" u="sng" dirty="0" smtClean="0"/>
              <a:t> </a:t>
            </a:r>
          </a:p>
          <a:p>
            <a:pPr marL="0" indent="0">
              <a:buNone/>
            </a:pPr>
            <a:endParaRPr lang="en-US" dirty="0"/>
          </a:p>
        </p:txBody>
      </p:sp>
    </p:spTree>
    <p:extLst>
      <p:ext uri="{BB962C8B-B14F-4D97-AF65-F5344CB8AC3E}">
        <p14:creationId xmlns:p14="http://schemas.microsoft.com/office/powerpoint/2010/main" val="17298439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797" y="609600"/>
            <a:ext cx="7433521" cy="6010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96348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274638"/>
            <a:ext cx="8229600" cy="563562"/>
          </a:xfrm>
        </p:spPr>
        <p:txBody>
          <a:bodyPr>
            <a:normAutofit fontScale="90000"/>
          </a:bodyPr>
          <a:lstStyle/>
          <a:p>
            <a:r>
              <a:rPr lang="en-US" b="1" dirty="0"/>
              <a:t>Residual </a:t>
            </a:r>
            <a:r>
              <a:rPr lang="en-US" b="1" dirty="0" smtClean="0"/>
              <a:t>Stresses </a:t>
            </a:r>
            <a:r>
              <a:rPr lang="en-US" b="1" dirty="0"/>
              <a:t>in </a:t>
            </a:r>
            <a:r>
              <a:rPr lang="en-US" b="1" dirty="0" smtClean="0"/>
              <a:t>Welding</a:t>
            </a:r>
            <a:r>
              <a:rPr lang="en-US" b="1" dirty="0"/>
              <a:t/>
            </a:r>
            <a:br>
              <a:rPr lang="en-US" b="1" dirty="0"/>
            </a:br>
            <a:endParaRPr lang="en-US" dirty="0"/>
          </a:p>
        </p:txBody>
      </p:sp>
      <p:sp>
        <p:nvSpPr>
          <p:cNvPr id="3" name="Content Placeholder 2"/>
          <p:cNvSpPr>
            <a:spLocks noGrp="1"/>
          </p:cNvSpPr>
          <p:nvPr>
            <p:ph idx="1"/>
          </p:nvPr>
        </p:nvSpPr>
        <p:spPr>
          <a:xfrm>
            <a:off x="-76200" y="457200"/>
            <a:ext cx="9220200" cy="6553200"/>
          </a:xfrm>
        </p:spPr>
        <p:txBody>
          <a:bodyPr>
            <a:normAutofit/>
          </a:bodyPr>
          <a:lstStyle/>
          <a:p>
            <a:pPr marL="0" indent="0">
              <a:buNone/>
            </a:pPr>
            <a:r>
              <a:rPr lang="en-US" sz="2500" dirty="0" smtClean="0"/>
              <a:t>-</a:t>
            </a:r>
            <a:r>
              <a:rPr lang="en-US" sz="2300" dirty="0" smtClean="0">
                <a:solidFill>
                  <a:srgbClr val="FF0000"/>
                </a:solidFill>
              </a:rPr>
              <a:t>Residual </a:t>
            </a:r>
            <a:r>
              <a:rPr lang="en-US" sz="2300" dirty="0">
                <a:solidFill>
                  <a:srgbClr val="FF0000"/>
                </a:solidFill>
              </a:rPr>
              <a:t>stresses in welded joints primarily develop due to differential weld </a:t>
            </a:r>
            <a:r>
              <a:rPr lang="en-US" sz="2300" dirty="0" smtClean="0">
                <a:solidFill>
                  <a:srgbClr val="FF0000"/>
                </a:solidFill>
              </a:rPr>
              <a:t>thermal cycle  experienced </a:t>
            </a:r>
            <a:r>
              <a:rPr lang="en-US" sz="2300" dirty="0">
                <a:solidFill>
                  <a:srgbClr val="FF0000"/>
                </a:solidFill>
              </a:rPr>
              <a:t>by the weld metal and </a:t>
            </a:r>
            <a:r>
              <a:rPr lang="en-US" sz="2300" dirty="0" smtClean="0">
                <a:solidFill>
                  <a:srgbClr val="FF0000"/>
                </a:solidFill>
              </a:rPr>
              <a:t>HAZ </a:t>
            </a:r>
            <a:r>
              <a:rPr lang="en-US" sz="2500" dirty="0" smtClean="0">
                <a:solidFill>
                  <a:srgbClr val="FF0000"/>
                </a:solidFill>
              </a:rPr>
              <a:t>during welding </a:t>
            </a:r>
          </a:p>
          <a:p>
            <a:pPr marL="0" indent="0">
              <a:buNone/>
            </a:pPr>
            <a:endParaRPr lang="en-US" sz="2500" dirty="0"/>
          </a:p>
          <a:p>
            <a:pPr marL="0" indent="0">
              <a:buNone/>
            </a:pPr>
            <a:endParaRPr lang="en-US" sz="2500" dirty="0" smtClean="0"/>
          </a:p>
          <a:p>
            <a:pPr marL="0" indent="0">
              <a:buNone/>
            </a:pPr>
            <a:endParaRPr lang="en-US" sz="2500" dirty="0" smtClean="0"/>
          </a:p>
          <a:p>
            <a:pPr marL="0" indent="0">
              <a:buNone/>
            </a:pPr>
            <a:endParaRPr lang="en-US" sz="2500" dirty="0"/>
          </a:p>
          <a:p>
            <a:pPr marL="0" indent="0">
              <a:buNone/>
            </a:pPr>
            <a:endParaRPr lang="en-US" sz="2500" dirty="0" smtClean="0"/>
          </a:p>
          <a:p>
            <a:pPr marL="0" indent="0">
              <a:buNone/>
            </a:pPr>
            <a:endParaRPr lang="en-US" sz="2500" dirty="0" smtClean="0"/>
          </a:p>
          <a:p>
            <a:pPr marL="0" indent="0">
              <a:buNone/>
            </a:pPr>
            <a:endParaRPr lang="en-US" sz="2500" dirty="0"/>
          </a:p>
          <a:p>
            <a:pPr marL="0" indent="0">
              <a:buNone/>
            </a:pPr>
            <a:r>
              <a:rPr lang="en-US" sz="2500" dirty="0" smtClean="0"/>
              <a:t>-</a:t>
            </a:r>
            <a:r>
              <a:rPr lang="en-US" sz="2300" dirty="0" smtClean="0">
                <a:solidFill>
                  <a:srgbClr val="FF0000"/>
                </a:solidFill>
              </a:rPr>
              <a:t>Type </a:t>
            </a:r>
            <a:r>
              <a:rPr lang="en-US" sz="2300" dirty="0">
                <a:solidFill>
                  <a:srgbClr val="FF0000"/>
                </a:solidFill>
              </a:rPr>
              <a:t>and magnitude of the residual stresses </a:t>
            </a:r>
            <a:r>
              <a:rPr lang="en-US" sz="2300" dirty="0" smtClean="0">
                <a:solidFill>
                  <a:srgbClr val="FF0000"/>
                </a:solidFill>
              </a:rPr>
              <a:t>vary continuously </a:t>
            </a:r>
            <a:r>
              <a:rPr lang="en-US" sz="2300" dirty="0">
                <a:solidFill>
                  <a:srgbClr val="FF0000"/>
                </a:solidFill>
              </a:rPr>
              <a:t>during different stages of welding i.e. heating and </a:t>
            </a:r>
            <a:r>
              <a:rPr lang="en-US" sz="2300" dirty="0" smtClean="0">
                <a:solidFill>
                  <a:srgbClr val="FF0000"/>
                </a:solidFill>
              </a:rPr>
              <a:t>cooling. </a:t>
            </a:r>
            <a:endParaRPr lang="en-US" dirty="0">
              <a:solidFill>
                <a:srgbClr val="FF0000"/>
              </a:solidFill>
            </a:endParaRP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491" y="1676400"/>
            <a:ext cx="8664819"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12912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446"/>
            <a:ext cx="8229600" cy="639762"/>
          </a:xfrm>
        </p:spPr>
        <p:txBody>
          <a:bodyPr>
            <a:normAutofit fontScale="90000"/>
          </a:bodyPr>
          <a:lstStyle/>
          <a:p>
            <a:r>
              <a:rPr lang="en-US" b="1" dirty="0"/>
              <a:t>Cooling Rate</a:t>
            </a:r>
            <a:endParaRPr lang="en-US" dirty="0"/>
          </a:p>
        </p:txBody>
      </p:sp>
      <p:sp>
        <p:nvSpPr>
          <p:cNvPr id="3" name="Content Placeholder 2"/>
          <p:cNvSpPr>
            <a:spLocks noGrp="1"/>
          </p:cNvSpPr>
          <p:nvPr>
            <p:ph idx="1"/>
          </p:nvPr>
        </p:nvSpPr>
        <p:spPr>
          <a:xfrm>
            <a:off x="76200" y="685800"/>
            <a:ext cx="9067800" cy="5867400"/>
          </a:xfrm>
        </p:spPr>
        <p:txBody>
          <a:bodyPr/>
          <a:lstStyle/>
          <a:p>
            <a:pPr marL="0" indent="0">
              <a:buNone/>
            </a:pPr>
            <a:r>
              <a:rPr lang="en-US" sz="2400" dirty="0"/>
              <a:t>This is evident from the continuous cooling diagram of hypo-eutectoid steel as shown in Fig. 19.4. In the diagram, letter A, F, P, B, M indicates regions of austenite, ferrite, pearlite, </a:t>
            </a:r>
            <a:r>
              <a:rPr lang="en-US" sz="2400" dirty="0" err="1"/>
              <a:t>bainite</a:t>
            </a:r>
            <a:r>
              <a:rPr lang="en-US" sz="2400" dirty="0"/>
              <a:t> and </a:t>
            </a:r>
            <a:r>
              <a:rPr lang="en-US" sz="2400" dirty="0" err="1"/>
              <a:t>martensit</a:t>
            </a:r>
            <a:r>
              <a:rPr lang="en-US" sz="2400" dirty="0"/>
              <a:t> respectively.</a:t>
            </a:r>
          </a:p>
          <a:p>
            <a:pPr marL="0" indent="0">
              <a:buNone/>
            </a:pPr>
            <a:endParaRPr lang="en-US" sz="2400" dirty="0"/>
          </a:p>
          <a:p>
            <a:endParaRPr lang="en-US"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905" t="4070" r="35294" b="14540"/>
          <a:stretch/>
        </p:blipFill>
        <p:spPr bwMode="auto">
          <a:xfrm>
            <a:off x="768597" y="1905001"/>
            <a:ext cx="6671293" cy="4876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82299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533400"/>
          </a:xfrm>
        </p:spPr>
        <p:txBody>
          <a:bodyPr>
            <a:noAutofit/>
          </a:bodyPr>
          <a:lstStyle/>
          <a:p>
            <a:r>
              <a:rPr lang="en-US" sz="3600" b="1" dirty="0"/>
              <a:t>Mechanisms of </a:t>
            </a:r>
            <a:r>
              <a:rPr lang="en-US" sz="3600" b="1" dirty="0" smtClean="0"/>
              <a:t>Residual Stress Development</a:t>
            </a:r>
            <a:r>
              <a:rPr lang="en-US" sz="3600" b="1" dirty="0"/>
              <a:t/>
            </a:r>
            <a:br>
              <a:rPr lang="en-US" sz="3600" b="1" dirty="0"/>
            </a:br>
            <a:endParaRPr lang="en-US" sz="3600" dirty="0"/>
          </a:p>
        </p:txBody>
      </p:sp>
      <p:sp>
        <p:nvSpPr>
          <p:cNvPr id="3" name="Content Placeholder 2"/>
          <p:cNvSpPr>
            <a:spLocks noGrp="1"/>
          </p:cNvSpPr>
          <p:nvPr>
            <p:ph idx="1"/>
          </p:nvPr>
        </p:nvSpPr>
        <p:spPr>
          <a:xfrm>
            <a:off x="0" y="457200"/>
            <a:ext cx="9067800" cy="6400800"/>
          </a:xfrm>
        </p:spPr>
        <p:txBody>
          <a:bodyPr>
            <a:noAutofit/>
          </a:bodyPr>
          <a:lstStyle/>
          <a:p>
            <a:pPr marL="0" indent="0">
              <a:buNone/>
            </a:pPr>
            <a:endParaRPr lang="en-US" sz="2400" dirty="0"/>
          </a:p>
          <a:p>
            <a:pPr marL="0" indent="0">
              <a:buNone/>
            </a:pPr>
            <a:r>
              <a:rPr lang="en-US" sz="2400" dirty="0"/>
              <a:t>-</a:t>
            </a:r>
            <a:r>
              <a:rPr lang="en-US" sz="2400" dirty="0">
                <a:solidFill>
                  <a:srgbClr val="FF0000"/>
                </a:solidFill>
              </a:rPr>
              <a:t>The differential volumetric change that that leads to  residual stresses occurs both at</a:t>
            </a:r>
            <a:r>
              <a:rPr lang="en-US" sz="2400" u="sng" dirty="0">
                <a:solidFill>
                  <a:srgbClr val="FF0000"/>
                </a:solidFill>
              </a:rPr>
              <a:t> macroscopic and microscopic level</a:t>
            </a:r>
            <a:r>
              <a:rPr lang="en-US" sz="2400" dirty="0"/>
              <a:t>. </a:t>
            </a:r>
            <a:endParaRPr lang="en-US" sz="2400" dirty="0" smtClean="0"/>
          </a:p>
          <a:p>
            <a:pPr marL="0" indent="0">
              <a:buNone/>
            </a:pPr>
            <a:endParaRPr lang="en-US" sz="2400" dirty="0"/>
          </a:p>
          <a:p>
            <a:pPr marL="0" indent="0">
              <a:buNone/>
            </a:pPr>
            <a:r>
              <a:rPr lang="en-US" sz="2400" u="sng" dirty="0" smtClean="0">
                <a:solidFill>
                  <a:srgbClr val="FF0000"/>
                </a:solidFill>
              </a:rPr>
              <a:t>Macroscopic </a:t>
            </a:r>
            <a:r>
              <a:rPr lang="en-US" sz="2400" u="sng" dirty="0">
                <a:solidFill>
                  <a:srgbClr val="FF0000"/>
                </a:solidFill>
              </a:rPr>
              <a:t>volumetric changes are caused by:</a:t>
            </a:r>
          </a:p>
          <a:p>
            <a:pPr marL="0" indent="0">
              <a:buNone/>
            </a:pPr>
            <a:endParaRPr lang="en-US" sz="2400" dirty="0"/>
          </a:p>
          <a:p>
            <a:pPr marL="0" indent="0">
              <a:buNone/>
            </a:pPr>
            <a:r>
              <a:rPr lang="en-US" sz="2400" dirty="0"/>
              <a:t> a) varying expansion and contraction and  b)different cooling rate experienced by top and bottom surfaces of weld &amp; HAZ.</a:t>
            </a:r>
          </a:p>
          <a:p>
            <a:pPr marL="0" indent="0">
              <a:buNone/>
            </a:pPr>
            <a:r>
              <a:rPr lang="en-US" sz="2400" u="sng" dirty="0" smtClean="0">
                <a:solidFill>
                  <a:srgbClr val="FF0000"/>
                </a:solidFill>
              </a:rPr>
              <a:t>-</a:t>
            </a:r>
            <a:r>
              <a:rPr lang="en-US" sz="2400" u="sng" dirty="0">
                <a:solidFill>
                  <a:srgbClr val="FF0000"/>
                </a:solidFill>
              </a:rPr>
              <a:t>Microscopic volumetric changes mainly occur due to </a:t>
            </a:r>
            <a:r>
              <a:rPr lang="en-US" sz="2400" dirty="0"/>
              <a:t>metallurgical transformation (austenite to martensitic transformation) during cooling</a:t>
            </a:r>
            <a:r>
              <a:rPr lang="en-US" sz="2400" dirty="0" smtClean="0"/>
              <a:t>.</a:t>
            </a:r>
          </a:p>
          <a:p>
            <a:pPr marL="0" indent="0">
              <a:buNone/>
            </a:pPr>
            <a:endParaRPr lang="en-US" sz="2400" dirty="0" smtClean="0"/>
          </a:p>
          <a:p>
            <a:pPr marL="0" indent="0">
              <a:buNone/>
            </a:pPr>
            <a:r>
              <a:rPr lang="en-US" sz="2400" dirty="0" smtClean="0"/>
              <a:t> -</a:t>
            </a:r>
            <a:r>
              <a:rPr lang="en-US" sz="2400" dirty="0" smtClean="0">
                <a:solidFill>
                  <a:srgbClr val="FF0000"/>
                </a:solidFill>
              </a:rPr>
              <a:t>For </a:t>
            </a:r>
            <a:r>
              <a:rPr lang="en-US" sz="2400" dirty="0">
                <a:solidFill>
                  <a:srgbClr val="FF0000"/>
                </a:solidFill>
              </a:rPr>
              <a:t>example, </a:t>
            </a:r>
            <a:r>
              <a:rPr lang="en-US" sz="2400" dirty="0" smtClean="0">
                <a:solidFill>
                  <a:srgbClr val="FF0000"/>
                </a:solidFill>
              </a:rPr>
              <a:t>hardening </a:t>
            </a:r>
            <a:r>
              <a:rPr lang="en-US" sz="2400" dirty="0">
                <a:solidFill>
                  <a:srgbClr val="FF0000"/>
                </a:solidFill>
              </a:rPr>
              <a:t>causes such transformation from austenite to </a:t>
            </a:r>
            <a:r>
              <a:rPr lang="en-US" sz="2400" dirty="0" err="1">
                <a:solidFill>
                  <a:srgbClr val="FF0000"/>
                </a:solidFill>
              </a:rPr>
              <a:t>martensite</a:t>
            </a:r>
            <a:r>
              <a:rPr lang="en-US" sz="2400" dirty="0">
                <a:solidFill>
                  <a:srgbClr val="FF0000"/>
                </a:solidFill>
              </a:rPr>
              <a:t> </a:t>
            </a:r>
            <a:r>
              <a:rPr lang="en-US" sz="2400" dirty="0" smtClean="0">
                <a:solidFill>
                  <a:srgbClr val="FF0000"/>
                </a:solidFill>
              </a:rPr>
              <a:t>develops tensile </a:t>
            </a:r>
            <a:r>
              <a:rPr lang="en-US" sz="2400" dirty="0">
                <a:solidFill>
                  <a:srgbClr val="FF0000"/>
                </a:solidFill>
              </a:rPr>
              <a:t>residual stresses at the surface and compressive stress in the core.</a:t>
            </a:r>
          </a:p>
          <a:p>
            <a:pPr marL="0" indent="0">
              <a:buNone/>
            </a:pPr>
            <a:endParaRPr lang="en-US" sz="2400" dirty="0"/>
          </a:p>
          <a:p>
            <a:pPr marL="0" indent="0">
              <a:buNone/>
            </a:pPr>
            <a:endParaRPr lang="en-US" sz="2400" dirty="0"/>
          </a:p>
        </p:txBody>
      </p:sp>
    </p:spTree>
    <p:extLst>
      <p:ext uri="{BB962C8B-B14F-4D97-AF65-F5344CB8AC3E}">
        <p14:creationId xmlns:p14="http://schemas.microsoft.com/office/powerpoint/2010/main" val="17384608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334962"/>
          </a:xfrm>
        </p:spPr>
        <p:txBody>
          <a:bodyPr>
            <a:normAutofit fontScale="90000"/>
          </a:bodyPr>
          <a:lstStyle/>
          <a:p>
            <a:r>
              <a:rPr lang="en-US" sz="3600" b="1" dirty="0"/>
              <a:t>Effect of residual stresses</a:t>
            </a:r>
            <a:br>
              <a:rPr lang="en-US" sz="3600" b="1" dirty="0"/>
            </a:br>
            <a:endParaRPr lang="en-US" sz="3600" dirty="0"/>
          </a:p>
        </p:txBody>
      </p:sp>
      <p:sp>
        <p:nvSpPr>
          <p:cNvPr id="3" name="Content Placeholder 2"/>
          <p:cNvSpPr>
            <a:spLocks noGrp="1"/>
          </p:cNvSpPr>
          <p:nvPr>
            <p:ph idx="1"/>
          </p:nvPr>
        </p:nvSpPr>
        <p:spPr>
          <a:xfrm>
            <a:off x="0" y="533400"/>
            <a:ext cx="9144000" cy="6553200"/>
          </a:xfrm>
        </p:spPr>
        <p:txBody>
          <a:bodyPr>
            <a:normAutofit/>
          </a:bodyPr>
          <a:lstStyle/>
          <a:p>
            <a:pPr marL="0" indent="0">
              <a:buNone/>
            </a:pPr>
            <a:r>
              <a:rPr lang="en-US" dirty="0" smtClean="0"/>
              <a:t>-</a:t>
            </a:r>
            <a:r>
              <a:rPr lang="en-US" u="sng" dirty="0" smtClean="0">
                <a:solidFill>
                  <a:srgbClr val="FF0000"/>
                </a:solidFill>
              </a:rPr>
              <a:t>Residual </a:t>
            </a:r>
            <a:r>
              <a:rPr lang="en-US" u="sng" dirty="0">
                <a:solidFill>
                  <a:srgbClr val="FF0000"/>
                </a:solidFill>
              </a:rPr>
              <a:t>stresses </a:t>
            </a:r>
            <a:r>
              <a:rPr lang="en-US" u="sng" dirty="0" smtClean="0">
                <a:solidFill>
                  <a:srgbClr val="FF0000"/>
                </a:solidFill>
              </a:rPr>
              <a:t>can cause cracks  distortion </a:t>
            </a:r>
            <a:r>
              <a:rPr lang="en-US" u="sng" dirty="0">
                <a:solidFill>
                  <a:srgbClr val="FF0000"/>
                </a:solidFill>
              </a:rPr>
              <a:t>and reduction in mechanical performance of the weld </a:t>
            </a:r>
            <a:r>
              <a:rPr lang="en-US" u="sng" dirty="0" smtClean="0">
                <a:solidFill>
                  <a:srgbClr val="FF0000"/>
                </a:solidFill>
              </a:rPr>
              <a:t>joint.</a:t>
            </a: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t>- </a:t>
            </a:r>
            <a:r>
              <a:rPr lang="en-US" u="sng" dirty="0" smtClean="0">
                <a:solidFill>
                  <a:srgbClr val="FF0000"/>
                </a:solidFill>
              </a:rPr>
              <a:t>Conversely, compressive residual stresses decrease failure tendency under external tensile stresses. </a:t>
            </a:r>
          </a:p>
          <a:p>
            <a:pPr marL="0" indent="0">
              <a:buNone/>
            </a:pPr>
            <a:r>
              <a:rPr lang="en-US" u="sng" dirty="0" smtClean="0">
                <a:solidFill>
                  <a:srgbClr val="FF0000"/>
                </a:solidFill>
              </a:rPr>
              <a:t> </a:t>
            </a:r>
            <a:endParaRPr lang="en-US" u="sng" dirty="0">
              <a:solidFill>
                <a:srgbClr val="FF0000"/>
              </a:solidFill>
            </a:endParaRPr>
          </a:p>
          <a:p>
            <a:pPr marL="0" indent="0">
              <a:buNone/>
            </a:pP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905000"/>
            <a:ext cx="6413500" cy="221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05577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685800"/>
          </a:xfrm>
        </p:spPr>
        <p:txBody>
          <a:bodyPr>
            <a:noAutofit/>
          </a:bodyPr>
          <a:lstStyle/>
          <a:p>
            <a:pPr algn="l"/>
            <a:r>
              <a:rPr lang="en-US" sz="3200" b="1" dirty="0"/>
              <a:t>Common </a:t>
            </a:r>
            <a:r>
              <a:rPr lang="en-US" sz="3200" b="1" dirty="0" smtClean="0"/>
              <a:t>Methods </a:t>
            </a:r>
            <a:r>
              <a:rPr lang="en-US" sz="3200" b="1" dirty="0"/>
              <a:t>of </a:t>
            </a:r>
            <a:r>
              <a:rPr lang="en-US" sz="3200" b="1" dirty="0" smtClean="0"/>
              <a:t>Grain Refinement-Inoculation</a:t>
            </a:r>
            <a:r>
              <a:rPr lang="en-US" sz="3200" b="1" dirty="0"/>
              <a:t/>
            </a:r>
            <a:br>
              <a:rPr lang="en-US" sz="3200" b="1" dirty="0"/>
            </a:br>
            <a:endParaRPr lang="en-US" sz="3200" dirty="0"/>
          </a:p>
        </p:txBody>
      </p:sp>
      <p:sp>
        <p:nvSpPr>
          <p:cNvPr id="3" name="Content Placeholder 2"/>
          <p:cNvSpPr>
            <a:spLocks noGrp="1"/>
          </p:cNvSpPr>
          <p:nvPr>
            <p:ph idx="1"/>
          </p:nvPr>
        </p:nvSpPr>
        <p:spPr>
          <a:xfrm>
            <a:off x="-76200" y="381000"/>
            <a:ext cx="9296400" cy="6477000"/>
          </a:xfrm>
        </p:spPr>
        <p:txBody>
          <a:bodyPr>
            <a:normAutofit fontScale="92500" lnSpcReduction="10000"/>
          </a:bodyPr>
          <a:lstStyle/>
          <a:p>
            <a:pPr marL="0" indent="0">
              <a:buNone/>
            </a:pPr>
            <a:r>
              <a:rPr lang="en-US" b="1" dirty="0" smtClean="0"/>
              <a:t>-</a:t>
            </a:r>
            <a:r>
              <a:rPr lang="en-US" u="sng" dirty="0" smtClean="0">
                <a:solidFill>
                  <a:srgbClr val="FF0000"/>
                </a:solidFill>
              </a:rPr>
              <a:t>Adding </a:t>
            </a:r>
            <a:r>
              <a:rPr lang="en-US" u="sng" dirty="0">
                <a:solidFill>
                  <a:srgbClr val="FF0000"/>
                </a:solidFill>
              </a:rPr>
              <a:t>alloying elements (act as </a:t>
            </a:r>
            <a:r>
              <a:rPr lang="en-US" u="sng" dirty="0" err="1" smtClean="0">
                <a:solidFill>
                  <a:srgbClr val="FF0000"/>
                </a:solidFill>
              </a:rPr>
              <a:t>nucleants</a:t>
            </a:r>
            <a:r>
              <a:rPr lang="en-US" u="sng" dirty="0" smtClean="0">
                <a:solidFill>
                  <a:srgbClr val="FF0000"/>
                </a:solidFill>
              </a:rPr>
              <a:t>) </a:t>
            </a:r>
            <a:r>
              <a:rPr lang="en-US" u="sng" dirty="0" smtClean="0"/>
              <a:t>in </a:t>
            </a:r>
            <a:r>
              <a:rPr lang="en-US" u="sng" dirty="0"/>
              <a:t>weld </a:t>
            </a:r>
            <a:r>
              <a:rPr lang="en-US" u="sng" dirty="0" smtClean="0"/>
              <a:t>pool to increase  </a:t>
            </a:r>
            <a:r>
              <a:rPr lang="en-US" u="sng" dirty="0"/>
              <a:t>the heterogeneous nucleation at nucleation stage . </a:t>
            </a:r>
            <a:r>
              <a:rPr lang="en-US" u="sng" dirty="0" smtClean="0"/>
              <a:t>These elements Increased </a:t>
            </a:r>
            <a:r>
              <a:rPr lang="en-US" u="sng" dirty="0"/>
              <a:t>number of </a:t>
            </a:r>
            <a:r>
              <a:rPr lang="en-US" u="sng" dirty="0" err="1"/>
              <a:t>nucleants</a:t>
            </a:r>
            <a:r>
              <a:rPr lang="en-US" u="sng" dirty="0"/>
              <a:t> in the </a:t>
            </a:r>
            <a:r>
              <a:rPr lang="en-US" u="sng" dirty="0" smtClean="0"/>
              <a:t>weld metal results </a:t>
            </a:r>
            <a:r>
              <a:rPr lang="en-US" u="sng" dirty="0"/>
              <a:t>in refinement of the grains in the </a:t>
            </a:r>
            <a:r>
              <a:rPr lang="en-US" u="sng" dirty="0" smtClean="0"/>
              <a:t>weld.</a:t>
            </a:r>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t>-For </a:t>
            </a:r>
            <a:r>
              <a:rPr lang="en-US" dirty="0" err="1" smtClean="0"/>
              <a:t>aluminium</a:t>
            </a:r>
            <a:r>
              <a:rPr lang="en-US" dirty="0" smtClean="0"/>
              <a:t>, titanium and boron based compound as such TiB2, </a:t>
            </a:r>
            <a:r>
              <a:rPr lang="en-US" dirty="0" err="1" smtClean="0"/>
              <a:t>TiC</a:t>
            </a:r>
            <a:r>
              <a:rPr lang="en-US" dirty="0" smtClean="0"/>
              <a:t>, Al-</a:t>
            </a:r>
            <a:r>
              <a:rPr lang="en-US" dirty="0" err="1" smtClean="0"/>
              <a:t>Ti</a:t>
            </a:r>
            <a:r>
              <a:rPr lang="en-US" dirty="0" smtClean="0"/>
              <a:t>-B, Al-</a:t>
            </a:r>
            <a:r>
              <a:rPr lang="en-US" dirty="0" err="1" smtClean="0"/>
              <a:t>Zr</a:t>
            </a:r>
            <a:r>
              <a:rPr lang="en-US" dirty="0" smtClean="0"/>
              <a:t> are commonly used as grin refiner. For steel, </a:t>
            </a:r>
            <a:r>
              <a:rPr lang="en-US" dirty="0" err="1" smtClean="0"/>
              <a:t>Ti</a:t>
            </a:r>
            <a:r>
              <a:rPr lang="en-US" dirty="0" smtClean="0"/>
              <a:t>, V and Al are commonly used grain refiners.</a:t>
            </a:r>
          </a:p>
          <a:p>
            <a:endParaRPr lang="en-US" dirty="0"/>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976" r="-273" b="16716"/>
          <a:stretch/>
        </p:blipFill>
        <p:spPr bwMode="auto">
          <a:xfrm>
            <a:off x="2671288" y="2362200"/>
            <a:ext cx="4567712" cy="25007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38950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949"/>
            <a:ext cx="8229600" cy="533400"/>
          </a:xfrm>
        </p:spPr>
        <p:txBody>
          <a:bodyPr>
            <a:normAutofit fontScale="90000"/>
          </a:bodyPr>
          <a:lstStyle/>
          <a:p>
            <a:endParaRPr lang="en-US"/>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685801"/>
            <a:ext cx="9067800"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2286000"/>
            <a:ext cx="8562975"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825" y="4267201"/>
            <a:ext cx="8562975"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974" y="5257801"/>
            <a:ext cx="8448675" cy="1600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54165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9067800" cy="1143000"/>
          </a:xfrm>
        </p:spPr>
        <p:txBody>
          <a:bodyPr>
            <a:normAutofit/>
          </a:bodyPr>
          <a:lstStyle/>
          <a:p>
            <a:r>
              <a:rPr lang="en-US" sz="3200" b="1" dirty="0"/>
              <a:t>Common Methods of Grain Refinement-Inoculation</a:t>
            </a:r>
            <a:br>
              <a:rPr lang="en-US" sz="3200" b="1" dirty="0"/>
            </a:br>
            <a:endParaRPr lang="en-US" sz="3200"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685800"/>
            <a:ext cx="9067800" cy="624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33400" y="2438400"/>
            <a:ext cx="49530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34810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10045700" cy="639762"/>
          </a:xfrm>
        </p:spPr>
        <p:txBody>
          <a:bodyPr>
            <a:noAutofit/>
          </a:bodyPr>
          <a:lstStyle/>
          <a:p>
            <a:r>
              <a:rPr lang="en-US" sz="3200" b="1" dirty="0"/>
              <a:t>Common methods of grain </a:t>
            </a:r>
            <a:r>
              <a:rPr lang="en-US" sz="3200" b="1" dirty="0" smtClean="0"/>
              <a:t>refinement-Arc </a:t>
            </a:r>
            <a:r>
              <a:rPr lang="en-US" sz="3200" b="1" dirty="0"/>
              <a:t>pulsation</a:t>
            </a:r>
            <a:r>
              <a:rPr lang="en-US" sz="3600" b="1" dirty="0"/>
              <a:t/>
            </a:r>
            <a:br>
              <a:rPr lang="en-US" sz="3600" b="1" dirty="0"/>
            </a:br>
            <a:endParaRPr lang="en-US" sz="3600" dirty="0"/>
          </a:p>
        </p:txBody>
      </p:sp>
      <p:sp>
        <p:nvSpPr>
          <p:cNvPr id="3" name="Content Placeholder 2"/>
          <p:cNvSpPr>
            <a:spLocks noGrp="1"/>
          </p:cNvSpPr>
          <p:nvPr>
            <p:ph idx="1"/>
          </p:nvPr>
        </p:nvSpPr>
        <p:spPr>
          <a:xfrm>
            <a:off x="0" y="685800"/>
            <a:ext cx="9144000" cy="7696200"/>
          </a:xfrm>
        </p:spPr>
        <p:txBody>
          <a:bodyPr>
            <a:normAutofit fontScale="92500" lnSpcReduction="20000"/>
          </a:bodyPr>
          <a:lstStyle/>
          <a:p>
            <a:pPr marL="0" indent="0">
              <a:buNone/>
            </a:pPr>
            <a:r>
              <a:rPr lang="en-US" dirty="0" smtClean="0"/>
              <a:t>-</a:t>
            </a:r>
            <a:r>
              <a:rPr lang="en-US" u="sng" dirty="0" smtClean="0">
                <a:solidFill>
                  <a:srgbClr val="FF0000"/>
                </a:solidFill>
              </a:rPr>
              <a:t>MIG and TIG processes </a:t>
            </a:r>
            <a:r>
              <a:rPr lang="en-US" u="sng" dirty="0">
                <a:solidFill>
                  <a:srgbClr val="FF0000"/>
                </a:solidFill>
              </a:rPr>
              <a:t>sometime use (Pulse </a:t>
            </a:r>
            <a:r>
              <a:rPr lang="en-US" u="sng" dirty="0" smtClean="0">
                <a:solidFill>
                  <a:srgbClr val="FF0000"/>
                </a:solidFill>
              </a:rPr>
              <a:t>current)</a:t>
            </a:r>
            <a:r>
              <a:rPr lang="en-US" dirty="0" smtClean="0"/>
              <a:t>,which </a:t>
            </a:r>
            <a:r>
              <a:rPr lang="en-US" dirty="0"/>
              <a:t>can supply varying current called base current and peak current (Fig. 33.13). </a:t>
            </a: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u="sng" dirty="0" smtClean="0">
                <a:solidFill>
                  <a:srgbClr val="FF0000"/>
                </a:solidFill>
              </a:rPr>
              <a:t>-Pulse current supplies least </a:t>
            </a:r>
            <a:r>
              <a:rPr lang="en-US" u="sng" dirty="0">
                <a:solidFill>
                  <a:srgbClr val="FF0000"/>
                </a:solidFill>
              </a:rPr>
              <a:t>amount of the heat to the weld; </a:t>
            </a:r>
            <a:r>
              <a:rPr lang="en-US" u="sng" dirty="0" smtClean="0">
                <a:solidFill>
                  <a:srgbClr val="FF0000"/>
                </a:solidFill>
              </a:rPr>
              <a:t>of </a:t>
            </a:r>
            <a:r>
              <a:rPr lang="en-US" u="sng" dirty="0">
                <a:solidFill>
                  <a:srgbClr val="FF0000"/>
                </a:solidFill>
              </a:rPr>
              <a:t>the weld metal </a:t>
            </a:r>
            <a:r>
              <a:rPr lang="en-US" dirty="0"/>
              <a:t>which in turn </a:t>
            </a:r>
            <a:r>
              <a:rPr lang="en-US" dirty="0" smtClean="0"/>
              <a:t>results </a:t>
            </a:r>
            <a:r>
              <a:rPr lang="en-US" dirty="0"/>
              <a:t>rapid </a:t>
            </a:r>
            <a:r>
              <a:rPr lang="en-US" dirty="0" smtClean="0"/>
              <a:t>cooling and thus </a:t>
            </a:r>
            <a:r>
              <a:rPr lang="en-US" dirty="0"/>
              <a:t>finer grain structure than the conventional welding i.e. without arc </a:t>
            </a:r>
            <a:r>
              <a:rPr lang="en-US" dirty="0" smtClean="0"/>
              <a:t>pulsation</a:t>
            </a:r>
            <a:r>
              <a:rPr lang="en-US" dirty="0"/>
              <a:t>(Fig. 33.12). </a:t>
            </a:r>
          </a:p>
          <a:p>
            <a:pPr marL="0" indent="0">
              <a:buNone/>
            </a:pPr>
            <a:endParaRPr lang="en-US" dirty="0"/>
          </a:p>
          <a:p>
            <a:pPr marL="0" indent="0">
              <a:buNone/>
            </a:pPr>
            <a:endParaRPr lang="en-US" dirty="0"/>
          </a:p>
          <a:p>
            <a:pPr marL="0" indent="0">
              <a:buNone/>
            </a:pPr>
            <a:r>
              <a:rPr lang="en-US" dirty="0" smtClean="0"/>
              <a:t> </a:t>
            </a: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905000"/>
            <a:ext cx="7772400"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54275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639762"/>
          </a:xfrm>
        </p:spPr>
        <p:txBody>
          <a:bodyPr>
            <a:noAutofit/>
          </a:bodyPr>
          <a:lstStyle/>
          <a:p>
            <a:pPr algn="l"/>
            <a:r>
              <a:rPr lang="en-US" sz="3200" b="1" dirty="0"/>
              <a:t>Common methods of grain refinement-Arc pulsation</a:t>
            </a:r>
            <a:br>
              <a:rPr lang="en-US" sz="3200" b="1" dirty="0"/>
            </a:br>
            <a:endParaRPr lang="en-US" sz="3200" dirty="0"/>
          </a:p>
        </p:txBody>
      </p:sp>
      <p:sp>
        <p:nvSpPr>
          <p:cNvPr id="3" name="Content Placeholder 2"/>
          <p:cNvSpPr>
            <a:spLocks noGrp="1"/>
          </p:cNvSpPr>
          <p:nvPr>
            <p:ph idx="1"/>
          </p:nvPr>
        </p:nvSpPr>
        <p:spPr>
          <a:xfrm>
            <a:off x="0" y="457200"/>
            <a:ext cx="8991600" cy="6400800"/>
          </a:xfrm>
        </p:spPr>
        <p:txBody>
          <a:bodyPr>
            <a:normAutofit/>
          </a:bodyPr>
          <a:lstStyle/>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182" b="31754"/>
          <a:stretch/>
        </p:blipFill>
        <p:spPr bwMode="auto">
          <a:xfrm>
            <a:off x="132608" y="3048000"/>
            <a:ext cx="9144000" cy="3833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9727" t="18258" r="573" b="10112"/>
          <a:stretch/>
        </p:blipFill>
        <p:spPr bwMode="auto">
          <a:xfrm>
            <a:off x="3048000" y="464129"/>
            <a:ext cx="3508274" cy="28886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57200" y="2943101"/>
            <a:ext cx="1143000" cy="381000"/>
          </a:xfrm>
          <a:prstGeom prst="rect">
            <a:avLst/>
          </a:prstGeom>
          <a:noFill/>
        </p:spPr>
        <p:txBody>
          <a:bodyPr wrap="square" rtlCol="0">
            <a:spAutoFit/>
          </a:bodyPr>
          <a:lstStyle/>
          <a:p>
            <a:r>
              <a:rPr lang="en-US" dirty="0" smtClean="0"/>
              <a:t>With out </a:t>
            </a:r>
            <a:endParaRPr lang="en-US" dirty="0"/>
          </a:p>
        </p:txBody>
      </p:sp>
      <p:sp>
        <p:nvSpPr>
          <p:cNvPr id="8" name="TextBox 7"/>
          <p:cNvSpPr txBox="1"/>
          <p:nvPr/>
        </p:nvSpPr>
        <p:spPr>
          <a:xfrm>
            <a:off x="6781800" y="2983468"/>
            <a:ext cx="1600200" cy="369332"/>
          </a:xfrm>
          <a:prstGeom prst="rect">
            <a:avLst/>
          </a:prstGeom>
          <a:noFill/>
        </p:spPr>
        <p:txBody>
          <a:bodyPr wrap="square" rtlCol="0">
            <a:spAutoFit/>
          </a:bodyPr>
          <a:lstStyle/>
          <a:p>
            <a:r>
              <a:rPr lang="en-US" dirty="0" smtClean="0"/>
              <a:t>With Pulsing </a:t>
            </a:r>
            <a:endParaRPr lang="en-US" dirty="0"/>
          </a:p>
        </p:txBody>
      </p:sp>
    </p:spTree>
    <p:extLst>
      <p:ext uri="{BB962C8B-B14F-4D97-AF65-F5344CB8AC3E}">
        <p14:creationId xmlns:p14="http://schemas.microsoft.com/office/powerpoint/2010/main" val="9696410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609600"/>
          </a:xfrm>
        </p:spPr>
        <p:txBody>
          <a:bodyPr>
            <a:noAutofit/>
          </a:bodyPr>
          <a:lstStyle/>
          <a:p>
            <a:r>
              <a:rPr lang="en-US" sz="3200" b="1" dirty="0"/>
              <a:t>Common </a:t>
            </a:r>
            <a:r>
              <a:rPr lang="en-US" sz="3200" b="1" dirty="0" smtClean="0"/>
              <a:t>Methods </a:t>
            </a:r>
            <a:r>
              <a:rPr lang="en-US" sz="3200" b="1" dirty="0"/>
              <a:t>of </a:t>
            </a:r>
            <a:r>
              <a:rPr lang="en-US" sz="3200" b="1" dirty="0" smtClean="0"/>
              <a:t>Grain Refinement-</a:t>
            </a:r>
            <a:br>
              <a:rPr lang="en-US" sz="3200" b="1" dirty="0" smtClean="0"/>
            </a:br>
            <a:r>
              <a:rPr lang="en-US" sz="3200" b="1" dirty="0" smtClean="0"/>
              <a:t>Mechanical Vibrations and Electro-Magnetic Force </a:t>
            </a:r>
            <a:endParaRPr lang="en-US" sz="3200" dirty="0"/>
          </a:p>
        </p:txBody>
      </p:sp>
      <p:sp>
        <p:nvSpPr>
          <p:cNvPr id="3" name="Content Placeholder 2"/>
          <p:cNvSpPr>
            <a:spLocks noGrp="1"/>
          </p:cNvSpPr>
          <p:nvPr>
            <p:ph idx="1"/>
          </p:nvPr>
        </p:nvSpPr>
        <p:spPr>
          <a:xfrm>
            <a:off x="-11875" y="762000"/>
            <a:ext cx="8991600" cy="6248400"/>
          </a:xfrm>
        </p:spPr>
        <p:txBody>
          <a:bodyPr>
            <a:normAutofit/>
          </a:bodyPr>
          <a:lstStyle/>
          <a:p>
            <a:pPr marL="0" indent="0">
              <a:buNone/>
            </a:pPr>
            <a:r>
              <a:rPr lang="en-US" dirty="0" smtClean="0"/>
              <a:t>-</a:t>
            </a:r>
            <a:r>
              <a:rPr lang="en-US" sz="2000" u="sng" dirty="0" smtClean="0">
                <a:solidFill>
                  <a:srgbClr val="FF0000"/>
                </a:solidFill>
              </a:rPr>
              <a:t>It is an external </a:t>
            </a:r>
            <a:r>
              <a:rPr lang="en-US" sz="2000" u="sng" dirty="0">
                <a:solidFill>
                  <a:srgbClr val="FF0000"/>
                </a:solidFill>
              </a:rPr>
              <a:t>excitation force causes forced flow and turbulence in the viscous semi-solid weld metal </a:t>
            </a:r>
            <a:r>
              <a:rPr lang="en-US" sz="2000" u="sng" dirty="0" smtClean="0">
                <a:solidFill>
                  <a:srgbClr val="FF0000"/>
                </a:solidFill>
              </a:rPr>
              <a:t>which </a:t>
            </a:r>
            <a:r>
              <a:rPr lang="en-US" sz="2000" u="sng" dirty="0">
                <a:solidFill>
                  <a:srgbClr val="FF0000"/>
                </a:solidFill>
              </a:rPr>
              <a:t>in turn can result in </a:t>
            </a:r>
            <a:endParaRPr lang="en-US" sz="2000" u="sng" dirty="0" smtClean="0">
              <a:solidFill>
                <a:srgbClr val="FF0000"/>
              </a:solidFill>
            </a:endParaRPr>
          </a:p>
          <a:p>
            <a:pPr marL="0" indent="0">
              <a:buNone/>
            </a:pPr>
            <a:r>
              <a:rPr lang="en-US" sz="2000" dirty="0" smtClean="0"/>
              <a:t>a</a:t>
            </a:r>
            <a:r>
              <a:rPr lang="en-US" sz="2000" dirty="0"/>
              <a:t>) fracture of partially melted grains of the base metal, </a:t>
            </a:r>
            <a:endParaRPr lang="en-US" sz="2000" dirty="0" smtClean="0"/>
          </a:p>
          <a:p>
            <a:pPr marL="0" indent="0">
              <a:buNone/>
            </a:pPr>
            <a:r>
              <a:rPr lang="en-US" sz="2000" dirty="0" smtClean="0"/>
              <a:t>b</a:t>
            </a:r>
            <a:r>
              <a:rPr lang="en-US" sz="2000" dirty="0"/>
              <a:t>) fragmentation of solidifying dendrites and  </a:t>
            </a:r>
            <a:endParaRPr lang="en-US" sz="2000" dirty="0" smtClean="0"/>
          </a:p>
          <a:p>
            <a:pPr marL="0" indent="0">
              <a:buNone/>
            </a:pPr>
            <a:r>
              <a:rPr lang="en-US" sz="2000" dirty="0" smtClean="0"/>
              <a:t>c</a:t>
            </a:r>
            <a:r>
              <a:rPr lang="en-US" sz="2000" dirty="0"/>
              <a:t>) improved distribution of chemical composition </a:t>
            </a:r>
            <a:r>
              <a:rPr lang="en-US" sz="2000" dirty="0" smtClean="0"/>
              <a:t>and</a:t>
            </a:r>
          </a:p>
          <a:p>
            <a:pPr marL="0" indent="0">
              <a:buNone/>
            </a:pPr>
            <a:r>
              <a:rPr lang="en-US" sz="2000" dirty="0" smtClean="0"/>
              <a:t> </a:t>
            </a:r>
            <a:r>
              <a:rPr lang="en-US" sz="2000" dirty="0" err="1" smtClean="0"/>
              <a:t>nucleants</a:t>
            </a:r>
            <a:endParaRPr lang="en-US" sz="2000" dirty="0" smtClean="0"/>
          </a:p>
          <a:p>
            <a:pPr marL="0" indent="0">
              <a:buNone/>
            </a:pPr>
            <a:endParaRPr lang="en-US" sz="2000" dirty="0" smtClean="0"/>
          </a:p>
          <a:p>
            <a:pPr marL="0" indent="0">
              <a:buNone/>
            </a:pPr>
            <a:r>
              <a:rPr lang="en-US" sz="2000" dirty="0" smtClean="0"/>
              <a:t>-</a:t>
            </a:r>
            <a:endParaRPr lang="en-US" sz="2200" dirty="0"/>
          </a:p>
          <a:p>
            <a:pPr marL="0" indent="0">
              <a:buNone/>
            </a:pPr>
            <a:endParaRPr lang="en-US" sz="2200" dirty="0"/>
          </a:p>
          <a:p>
            <a:pPr marL="0" indent="0">
              <a:buNone/>
            </a:pPr>
            <a:endParaRPr lang="en-US" sz="2200" dirty="0" smtClean="0"/>
          </a:p>
          <a:p>
            <a:pPr marL="0" indent="0">
              <a:buNone/>
            </a:pPr>
            <a:endParaRPr lang="en-US" sz="2200"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1255" r="8772" b="14466"/>
          <a:stretch/>
        </p:blipFill>
        <p:spPr bwMode="auto">
          <a:xfrm>
            <a:off x="6629400" y="4377479"/>
            <a:ext cx="2387600" cy="19130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 y="3962400"/>
            <a:ext cx="6657975"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18694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noAutofit/>
          </a:bodyPr>
          <a:lstStyle/>
          <a:p>
            <a:r>
              <a:rPr lang="en-US" sz="3200" b="1" dirty="0"/>
              <a:t>Common Methods of Grain Refinement-</a:t>
            </a:r>
            <a:br>
              <a:rPr lang="en-US" sz="3200" b="1" dirty="0"/>
            </a:br>
            <a:r>
              <a:rPr lang="en-US" sz="3200" b="1" dirty="0"/>
              <a:t>Mechanical Vibrations and Electro-Magnetic Force </a:t>
            </a:r>
            <a:endParaRPr lang="en-US" sz="3200"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1295400"/>
            <a:ext cx="8991600" cy="556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23904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9067800" cy="762000"/>
          </a:xfrm>
        </p:spPr>
        <p:txBody>
          <a:bodyPr>
            <a:normAutofit fontScale="90000"/>
          </a:bodyPr>
          <a:lstStyle/>
          <a:p>
            <a:r>
              <a:rPr lang="en-US" sz="3200" b="1" dirty="0"/>
              <a:t>Common Methods of Grain </a:t>
            </a:r>
            <a:r>
              <a:rPr lang="en-US" sz="3200" b="1" dirty="0" smtClean="0"/>
              <a:t>Refinement-</a:t>
            </a:r>
            <a:r>
              <a:rPr lang="en-US" sz="3200" b="1" dirty="0"/>
              <a:t> Magnetic Arc Oscillation</a:t>
            </a:r>
            <a:endParaRPr lang="en-US" sz="3200" dirty="0"/>
          </a:p>
        </p:txBody>
      </p:sp>
      <p:sp>
        <p:nvSpPr>
          <p:cNvPr id="3" name="Content Placeholder 2"/>
          <p:cNvSpPr>
            <a:spLocks noGrp="1"/>
          </p:cNvSpPr>
          <p:nvPr>
            <p:ph idx="1"/>
          </p:nvPr>
        </p:nvSpPr>
        <p:spPr>
          <a:xfrm>
            <a:off x="76200" y="914400"/>
            <a:ext cx="8991600" cy="5943600"/>
          </a:xfrm>
        </p:spPr>
        <p:txBody>
          <a:bodyPr>
            <a:normAutofit/>
          </a:bodyPr>
          <a:lstStyle/>
          <a:p>
            <a:pPr marL="0" indent="0">
              <a:buNone/>
            </a:pPr>
            <a:r>
              <a:rPr lang="en-US" dirty="0" smtClean="0"/>
              <a:t>-</a:t>
            </a:r>
            <a:r>
              <a:rPr lang="en-US" u="sng" dirty="0" smtClean="0">
                <a:solidFill>
                  <a:srgbClr val="FF0000"/>
                </a:solidFill>
              </a:rPr>
              <a:t>Arc </a:t>
            </a:r>
            <a:r>
              <a:rPr lang="en-US" u="sng" dirty="0">
                <a:solidFill>
                  <a:srgbClr val="FF0000"/>
                </a:solidFill>
              </a:rPr>
              <a:t>composed of charged particles can be deflected using magnetic field</a:t>
            </a:r>
            <a:r>
              <a:rPr lang="en-US" dirty="0"/>
              <a:t>. Arc </a:t>
            </a:r>
            <a:r>
              <a:rPr lang="en-US" dirty="0" smtClean="0"/>
              <a:t>oscillation affects </a:t>
            </a:r>
            <a:r>
              <a:rPr lang="en-US" dirty="0"/>
              <a:t>the weld pool in two ways a) reduction in the size of weld pool and b) </a:t>
            </a:r>
            <a:r>
              <a:rPr lang="en-US" dirty="0" smtClean="0"/>
              <a:t>alternate heating </a:t>
            </a:r>
            <a:r>
              <a:rPr lang="en-US" dirty="0"/>
              <a:t>and cooling of weld (similar to that of arc pulsation) as shown in Fig. (34.2). </a:t>
            </a: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505200"/>
            <a:ext cx="7772400" cy="3000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83366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287000" cy="457200"/>
          </a:xfrm>
        </p:spPr>
        <p:txBody>
          <a:bodyPr>
            <a:noAutofit/>
          </a:bodyPr>
          <a:lstStyle/>
          <a:p>
            <a:r>
              <a:rPr lang="en-US" sz="2900" b="1" dirty="0"/>
              <a:t>Common Methods of Grain </a:t>
            </a:r>
            <a:r>
              <a:rPr lang="en-US" sz="2900" b="1" dirty="0" smtClean="0"/>
              <a:t>Refinement-Welding </a:t>
            </a:r>
            <a:r>
              <a:rPr lang="en-US" sz="2900" b="1" dirty="0"/>
              <a:t>Parameter</a:t>
            </a:r>
            <a:br>
              <a:rPr lang="en-US" sz="2900" b="1" dirty="0"/>
            </a:br>
            <a:endParaRPr lang="en-US" sz="2900" dirty="0"/>
          </a:p>
        </p:txBody>
      </p:sp>
      <p:sp>
        <p:nvSpPr>
          <p:cNvPr id="3" name="Content Placeholder 2"/>
          <p:cNvSpPr>
            <a:spLocks noGrp="1"/>
          </p:cNvSpPr>
          <p:nvPr>
            <p:ph idx="1"/>
          </p:nvPr>
        </p:nvSpPr>
        <p:spPr>
          <a:xfrm>
            <a:off x="0" y="381000"/>
            <a:ext cx="9067800" cy="6324600"/>
          </a:xfrm>
        </p:spPr>
        <p:txBody>
          <a:bodyPr>
            <a:normAutofit/>
          </a:bodyPr>
          <a:lstStyle/>
          <a:p>
            <a:pPr marL="0" indent="0">
              <a:buNone/>
            </a:pPr>
            <a:r>
              <a:rPr lang="en-US" sz="2400" u="sng" dirty="0" smtClean="0">
                <a:solidFill>
                  <a:srgbClr val="FF0000"/>
                </a:solidFill>
              </a:rPr>
              <a:t>-Increase </a:t>
            </a:r>
            <a:r>
              <a:rPr lang="en-US" sz="2400" u="sng" dirty="0">
                <a:solidFill>
                  <a:srgbClr val="FF0000"/>
                </a:solidFill>
              </a:rPr>
              <a:t>in welding speed for a given welding current and voltage results in </a:t>
            </a:r>
            <a:r>
              <a:rPr lang="en-US" sz="2400" u="sng" dirty="0" smtClean="0">
                <a:solidFill>
                  <a:srgbClr val="FF0000"/>
                </a:solidFill>
              </a:rPr>
              <a:t>reduced heat input.</a:t>
            </a:r>
            <a:endParaRPr lang="en-US" sz="2400" dirty="0" smtClean="0"/>
          </a:p>
          <a:p>
            <a:pPr marL="0" indent="0">
              <a:buNone/>
            </a:pPr>
            <a:endParaRPr lang="en-US" sz="2400" dirty="0" smtClean="0"/>
          </a:p>
          <a:p>
            <a:pPr marL="0" indent="0">
              <a:buNone/>
            </a:pPr>
            <a:r>
              <a:rPr lang="en-US" sz="2400" u="sng" dirty="0" smtClean="0">
                <a:solidFill>
                  <a:srgbClr val="FF0000"/>
                </a:solidFill>
              </a:rPr>
              <a:t>High heat </a:t>
            </a:r>
            <a:r>
              <a:rPr lang="en-US" sz="2400" u="sng" dirty="0">
                <a:solidFill>
                  <a:srgbClr val="FF0000"/>
                </a:solidFill>
              </a:rPr>
              <a:t>input lowers </a:t>
            </a:r>
            <a:r>
              <a:rPr lang="en-US" sz="2400" u="sng" dirty="0" smtClean="0">
                <a:solidFill>
                  <a:srgbClr val="FF0000"/>
                </a:solidFill>
              </a:rPr>
              <a:t>the cooling </a:t>
            </a:r>
            <a:r>
              <a:rPr lang="en-US" sz="2400" u="sng" dirty="0">
                <a:solidFill>
                  <a:srgbClr val="FF0000"/>
                </a:solidFill>
              </a:rPr>
              <a:t>rate</a:t>
            </a:r>
            <a:r>
              <a:rPr lang="en-US" sz="2400" dirty="0"/>
              <a:t>. Low cooling rate results </a:t>
            </a:r>
            <a:r>
              <a:rPr lang="en-US" sz="2400" dirty="0" smtClean="0"/>
              <a:t>increased </a:t>
            </a:r>
            <a:r>
              <a:rPr lang="en-US" sz="2400" dirty="0"/>
              <a:t>solidification time </a:t>
            </a:r>
            <a:r>
              <a:rPr lang="en-US" sz="2400" dirty="0" smtClean="0"/>
              <a:t>(</a:t>
            </a:r>
            <a:r>
              <a:rPr lang="en-US" sz="2400" dirty="0"/>
              <a:t>Fig. 34.3). </a:t>
            </a:r>
            <a:endParaRPr lang="en-US" sz="2400" dirty="0" smtClean="0"/>
          </a:p>
          <a:p>
            <a:pPr marL="0" indent="0">
              <a:buNone/>
            </a:pPr>
            <a:r>
              <a:rPr lang="en-US" sz="2400" dirty="0" smtClean="0"/>
              <a:t> </a:t>
            </a:r>
            <a:endParaRPr lang="en-US" sz="24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700" y="2895600"/>
            <a:ext cx="8906828"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52493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5457</TotalTime>
  <Words>951</Words>
  <Application>Microsoft Office PowerPoint</Application>
  <PresentationFormat>On-screen Show (4:3)</PresentationFormat>
  <Paragraphs>144</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Solidification of Weld Metal II </vt:lpstr>
      <vt:lpstr>Common Methods of Grain Refinement-Inoculation </vt:lpstr>
      <vt:lpstr>Common Methods of Grain Refinement-Inoculation </vt:lpstr>
      <vt:lpstr>Common methods of grain refinement-Arc pulsation </vt:lpstr>
      <vt:lpstr>Common methods of grain refinement-Arc pulsation </vt:lpstr>
      <vt:lpstr>Common Methods of Grain Refinement- Mechanical Vibrations and Electro-Magnetic Force </vt:lpstr>
      <vt:lpstr>Common Methods of Grain Refinement- Mechanical Vibrations and Electro-Magnetic Force </vt:lpstr>
      <vt:lpstr>Common Methods of Grain Refinement- Magnetic Arc Oscillation</vt:lpstr>
      <vt:lpstr>Common Methods of Grain Refinement-Welding Parameter </vt:lpstr>
      <vt:lpstr>Solidification Rate </vt:lpstr>
      <vt:lpstr>Heating Curve for a Pure Metal </vt:lpstr>
      <vt:lpstr>Solidification Rate </vt:lpstr>
      <vt:lpstr>Solidification Rate </vt:lpstr>
      <vt:lpstr>Residual Stresses- Definition  </vt:lpstr>
      <vt:lpstr>PowerPoint Presentation</vt:lpstr>
      <vt:lpstr>Residual Stresses in Welding </vt:lpstr>
      <vt:lpstr>Cooling Rate</vt:lpstr>
      <vt:lpstr>Mechanisms of Residual Stress Development </vt:lpstr>
      <vt:lpstr>Effect of residual stresses </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Solidification of Weld Metal</dc:title>
  <dc:creator>Ehab Saad</dc:creator>
  <cp:lastModifiedBy>Acer5</cp:lastModifiedBy>
  <cp:revision>104</cp:revision>
  <dcterms:created xsi:type="dcterms:W3CDTF">2006-08-16T00:00:00Z</dcterms:created>
  <dcterms:modified xsi:type="dcterms:W3CDTF">2021-03-16T08:49:05Z</dcterms:modified>
</cp:coreProperties>
</file>